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20"/>
  </p:notesMasterIdLst>
  <p:handoutMasterIdLst>
    <p:handoutMasterId r:id="rId21"/>
  </p:handoutMasterIdLst>
  <p:sldIdLst>
    <p:sldId id="264" r:id="rId2"/>
    <p:sldId id="276" r:id="rId3"/>
    <p:sldId id="277" r:id="rId4"/>
    <p:sldId id="278" r:id="rId5"/>
    <p:sldId id="292" r:id="rId6"/>
    <p:sldId id="280" r:id="rId7"/>
    <p:sldId id="293" r:id="rId8"/>
    <p:sldId id="281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CFC5"/>
    <a:srgbClr val="A1E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80" autoAdjust="0"/>
  </p:normalViewPr>
  <p:slideViewPr>
    <p:cSldViewPr showGuides="1">
      <p:cViewPr varScale="1">
        <p:scale>
          <a:sx n="67" d="100"/>
          <a:sy n="67" d="100"/>
        </p:scale>
        <p:origin x="644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5/1/2019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5/1/2019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1B625-6A83-40E4-B9DD-80483BE99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0A7B9-0F1A-48BC-A9A9-D346C9A08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7E807-DFD1-4B00-B95A-2BE81C49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234A-E800-43D0-80A1-3458973406B0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8C20D-AE56-4044-A435-F5F6DB50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BE074-3807-4FE3-ADF3-16BB7480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D478-95D9-44D6-9146-EC0CA64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11239"/>
      </p:ext>
    </p:extLst>
  </p:cSld>
  <p:clrMapOvr>
    <a:masterClrMapping/>
  </p:clrMapOvr>
  <p:transition advClick="0" advTm="1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A1A1-64B3-44A5-916C-9A3791225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46F8B-1CA2-4E8C-AD56-FE87426D4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5841D-3CB0-45D7-98C0-19A801B0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21E55-5C6C-40BE-80CC-BB37021B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24AB3-BFA5-4D1B-A4E7-609352B0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13811"/>
      </p:ext>
    </p:extLst>
  </p:cSld>
  <p:clrMapOvr>
    <a:masterClrMapping/>
  </p:clrMapOvr>
  <p:transition advClick="0" advTm="1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0B6ED6-28F2-4A90-8626-D875D7DB9F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4C0C6-8E65-4D43-81AB-D36FED27C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FE765-1CBB-4D13-B1E7-B4A9B5AB4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D0C47-F65C-4195-9509-AAA98615A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DB50D-4420-46F6-83CB-23BA562A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52071"/>
      </p:ext>
    </p:extLst>
  </p:cSld>
  <p:clrMapOvr>
    <a:masterClrMapping/>
  </p:clrMapOvr>
  <p:transition advClick="0" advTm="1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E820F-06B3-4754-964E-D1089F933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7ACD8-16A4-456C-B6CF-B099EDDA0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432FC-0D98-42A5-A5B9-B7AB510D7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4B409-7E8A-4D0E-ABF5-E64B81A0C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20173-343C-4951-969D-ED5A37BB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10859"/>
      </p:ext>
    </p:extLst>
  </p:cSld>
  <p:clrMapOvr>
    <a:masterClrMapping/>
  </p:clrMapOvr>
  <p:transition advClick="0" advTm="1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0AD30-E863-4B02-95AF-6483DDA4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2424A-DC67-4F5F-A13F-93343E4C9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7AA47-B961-4F86-893E-C04559A0A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234A-E800-43D0-80A1-3458973406B0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A96BC-C563-472C-A01A-F5796064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0FAD9-2AC7-420F-BD04-C664D4DB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D478-95D9-44D6-9146-EC0CA64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88392"/>
      </p:ext>
    </p:extLst>
  </p:cSld>
  <p:clrMapOvr>
    <a:masterClrMapping/>
  </p:clrMapOvr>
  <p:transition advClick="0" advTm="1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172C0-9AA8-4D37-B9C0-600A763C7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B64E1-AA11-4D92-BD2D-37996A46C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FEAAB-7CF0-44EA-BDB1-37F7719E0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58459-D21D-415D-B0F6-1FB31D043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FBDAB-77B5-4FEF-B188-8BDCDDFD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BC314-2061-4DAF-8CF8-E7D6A3EA5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14596"/>
      </p:ext>
    </p:extLst>
  </p:cSld>
  <p:clrMapOvr>
    <a:masterClrMapping/>
  </p:clrMapOvr>
  <p:transition advClick="0" advTm="1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904B2-A2FA-4CD3-9603-33152419E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6E8D-2BDB-464D-B8CF-68B369725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F7786-1C29-4C78-B994-27EBF08DD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62FBA-CFD2-432F-AFB7-6CE66887B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F73291-DCF8-422A-9C18-C715E434F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AB90F1-6C4A-46E7-8662-0D3DE936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BC297D-7E98-46D2-B941-7E9DA32A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610AAC-6CE2-497B-A4C9-95782E44D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88405"/>
      </p:ext>
    </p:extLst>
  </p:cSld>
  <p:clrMapOvr>
    <a:masterClrMapping/>
  </p:clrMapOvr>
  <p:transition advClick="0" advTm="1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1CBB8-D3EF-4EF5-913B-7043A5086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6254D-E25D-4167-9D05-3243B0AC1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B0942-3A29-4117-ABC1-90BE4D1A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E5C59-A110-4410-B99F-85604C84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4648"/>
      </p:ext>
    </p:extLst>
  </p:cSld>
  <p:clrMapOvr>
    <a:masterClrMapping/>
  </p:clrMapOvr>
  <p:transition advClick="0" advTm="1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2F42D3-1842-4CA5-802F-93969689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A8AEE0-B2C6-4F83-80FA-D287A4BB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632C6-27B5-4B58-9540-22B5E8B0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5345"/>
      </p:ext>
    </p:extLst>
  </p:cSld>
  <p:clrMapOvr>
    <a:masterClrMapping/>
  </p:clrMapOvr>
  <p:transition advClick="0" advTm="1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C33E-8A53-4E52-BB89-378E4826F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6C113-DF86-45D4-91BE-B62B67B6C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D6DFC-5F58-4971-9A68-114703DE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0487C-A882-45A0-A1D5-24D628CB5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7BC4B-952C-4A87-ACDD-D07D973D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EC0B7-78F9-41AD-B43A-CA4AA23F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7865"/>
      </p:ext>
    </p:extLst>
  </p:cSld>
  <p:clrMapOvr>
    <a:masterClrMapping/>
  </p:clrMapOvr>
  <p:transition advClick="0" advTm="1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0D517-51C7-4B35-A6BF-4B5EE0E18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77587A-89E5-45ED-A475-99D6CDEE2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E46AE-8A52-4713-A9EF-495BFFBB0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2AF73-1E95-4836-A698-2D0BFC981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133BC-4F26-49F1-9C49-861A1B0DB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3CB1F-BE80-495E-B781-6F3F8B6A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54069"/>
      </p:ext>
    </p:extLst>
  </p:cSld>
  <p:clrMapOvr>
    <a:masterClrMapping/>
  </p:clrMapOvr>
  <p:transition advClick="0" advTm="1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829D14-4BA8-46C8-95CC-0CCFC8F3F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6C13B-86F8-4127-82B2-D1A02F921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3D259-5E22-4383-A304-B696A46E3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04D1-F9BD-4643-8480-6EA41EB484F1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3329A-7D78-42D3-8562-8CDEDF91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252C7-93E2-46D6-990B-BB40FB4D6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3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advClick="0" advTm="15000">
    <p:fade/>
  </p:transition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37664367-B656-42FD-904E-FFD11C922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19A8030-1D47-443E-8595-8775B81CC6C6}"/>
              </a:ext>
            </a:extLst>
          </p:cNvPr>
          <p:cNvSpPr/>
          <p:nvPr/>
        </p:nvSpPr>
        <p:spPr>
          <a:xfrm>
            <a:off x="1751012" y="1752600"/>
            <a:ext cx="8914210" cy="312420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122363"/>
            <a:ext cx="8914210" cy="2387600"/>
          </a:xfrm>
        </p:spPr>
        <p:txBody>
          <a:bodyPr/>
          <a:lstStyle/>
          <a:p>
            <a:r>
              <a:rPr lang="en-US" b="1" dirty="0">
                <a:latin typeface="Abadi Extra Light" panose="020B0204020104020204" pitchFamily="34" charset="0"/>
                <a:ea typeface="Batang" panose="02030600000101010101" pitchFamily="18" charset="-127"/>
                <a:cs typeface="Aparajita" panose="020B0502040204020203" pitchFamily="18" charset="0"/>
              </a:rPr>
              <a:t>IGNITE Toolbox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Abadi Extra Light" panose="020B0204020104020204" pitchFamily="34" charset="0"/>
                <a:ea typeface="Batang" panose="02030600000101010101" pitchFamily="18" charset="-127"/>
              </a:rPr>
              <a:t>Lesher Middle School Spring 2019</a:t>
            </a:r>
          </a:p>
          <a:p>
            <a:r>
              <a:rPr lang="en-US" b="1" dirty="0">
                <a:latin typeface="Abadi Extra Light" panose="020B0204020104020204" pitchFamily="34" charset="0"/>
                <a:ea typeface="Batang" panose="02030600000101010101" pitchFamily="18" charset="-127"/>
              </a:rPr>
              <a:t>Kaley Hinchsliff</a:t>
            </a:r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p:transition advClick="0" advTm="15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Individualization of Instruction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08" y="1465487"/>
            <a:ext cx="10563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6.2 Design and/or modify standards-based instruction in response to diagnosed student needs, including the needs of exceptional learners and English language learners.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FD34D-094B-4A30-977E-E4551A2DDA03}"/>
              </a:ext>
            </a:extLst>
          </p:cNvPr>
          <p:cNvSpPr txBox="1"/>
          <p:nvPr/>
        </p:nvSpPr>
        <p:spPr>
          <a:xfrm>
            <a:off x="1065212" y="35052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WARM UP DRAWING EXERCISE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- 5 minute exercise in their sketchbooks with their choice of material.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93746-86F0-4FD4-A5EF-4E1B96A97261}"/>
              </a:ext>
            </a:extLst>
          </p:cNvPr>
          <p:cNvSpPr txBox="1"/>
          <p:nvPr/>
        </p:nvSpPr>
        <p:spPr>
          <a:xfrm>
            <a:off x="7085012" y="3505200"/>
            <a:ext cx="4038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Students can draw whatever they want OR respond to a topic I have written on the board.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Allows ideation and imagination to start flowing for class.</a:t>
            </a:r>
          </a:p>
        </p:txBody>
      </p:sp>
    </p:spTree>
    <p:extLst>
      <p:ext uri="{BB962C8B-B14F-4D97-AF65-F5344CB8AC3E}">
        <p14:creationId xmlns:p14="http://schemas.microsoft.com/office/powerpoint/2010/main" val="2943558620"/>
      </p:ext>
    </p:extLst>
  </p:cSld>
  <p:clrMapOvr>
    <a:masterClrMapping/>
  </p:clrMapOvr>
  <p:transition advClick="0" advTm="15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Individualization of Instruction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08" y="1465487"/>
            <a:ext cx="10563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6.2 Design and/or modify standards-based instruction in response to diagnosed student needs, including the needs of exceptional learners and English language learners.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4FF644-350F-405F-AAF9-305ADF362584}"/>
              </a:ext>
            </a:extLst>
          </p:cNvPr>
          <p:cNvSpPr txBox="1"/>
          <p:nvPr/>
        </p:nvSpPr>
        <p:spPr>
          <a:xfrm>
            <a:off x="989012" y="35052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BRICKS AND MORTAR (EDUC 340)</a:t>
            </a:r>
          </a:p>
          <a:p>
            <a:r>
              <a:rPr lang="en-US" sz="2400" b="1" dirty="0">
                <a:latin typeface="Abadi Extra Light" panose="020B0204020104020204" pitchFamily="34" charset="0"/>
              </a:rPr>
              <a:t>- Provides transition phrases and leaves blank spaces for content.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BD7179-C1A8-4C6C-B36F-BD9AE94AB071}"/>
              </a:ext>
            </a:extLst>
          </p:cNvPr>
          <p:cNvSpPr txBox="1"/>
          <p:nvPr/>
        </p:nvSpPr>
        <p:spPr>
          <a:xfrm>
            <a:off x="7008812" y="3657600"/>
            <a:ext cx="4191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Artist Statements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Project Proposals</a:t>
            </a:r>
          </a:p>
        </p:txBody>
      </p:sp>
    </p:spTree>
    <p:extLst>
      <p:ext uri="{BB962C8B-B14F-4D97-AF65-F5344CB8AC3E}">
        <p14:creationId xmlns:p14="http://schemas.microsoft.com/office/powerpoint/2010/main" val="1876840032"/>
      </p:ext>
    </p:extLst>
  </p:cSld>
  <p:clrMapOvr>
    <a:masterClrMapping/>
  </p:clrMapOvr>
  <p:transition advClick="0" advTm="15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Individualization of Instruction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08" y="1465487"/>
            <a:ext cx="10563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6.3 Utilize his/her understanding of educational disabilities and giftedness and their effects on student learning in order to individualize instruction for these students.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AA7F38-8A8C-470C-8059-21F543C072BD}"/>
              </a:ext>
            </a:extLst>
          </p:cNvPr>
          <p:cNvSpPr txBox="1"/>
          <p:nvPr/>
        </p:nvSpPr>
        <p:spPr>
          <a:xfrm>
            <a:off x="989012" y="35052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ALTERNATIVE USE OR GRIPS FOR 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A8379-02A0-40AB-9C61-660206AC1607}"/>
              </a:ext>
            </a:extLst>
          </p:cNvPr>
          <p:cNvSpPr txBox="1"/>
          <p:nvPr/>
        </p:nvSpPr>
        <p:spPr>
          <a:xfrm>
            <a:off x="7008812" y="3657600"/>
            <a:ext cx="4191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Creating and providing different grips for paintbrushes, markers, etc.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Attaching a tennis ball to the end of the brush.</a:t>
            </a:r>
          </a:p>
        </p:txBody>
      </p:sp>
    </p:spTree>
    <p:extLst>
      <p:ext uri="{BB962C8B-B14F-4D97-AF65-F5344CB8AC3E}">
        <p14:creationId xmlns:p14="http://schemas.microsoft.com/office/powerpoint/2010/main" val="3966966104"/>
      </p:ext>
    </p:extLst>
  </p:cSld>
  <p:clrMapOvr>
    <a:masterClrMapping/>
  </p:clrMapOvr>
  <p:transition advClick="0" advTm="15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Individualization of Instruction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08" y="1465487"/>
            <a:ext cx="10563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6.3 Utilize his/her understanding of educational disabilities and giftedness and their effects on student learning in order to individualize instruction for these students.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A0078-E57C-4C05-95B0-CA1BE2DBCDC6}"/>
              </a:ext>
            </a:extLst>
          </p:cNvPr>
          <p:cNvSpPr txBox="1"/>
          <p:nvPr/>
        </p:nvSpPr>
        <p:spPr>
          <a:xfrm>
            <a:off x="1065212" y="3505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CHANGE THE PACE (TLAC)</a:t>
            </a:r>
          </a:p>
          <a:p>
            <a:r>
              <a:rPr lang="en-US" sz="2400" b="1" dirty="0">
                <a:latin typeface="Abadi Extra Light" panose="020B0204020104020204" pitchFamily="34" charset="0"/>
              </a:rPr>
              <a:t>- Varying the activity types in the classroom by providing different paces.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DBA5BA-EFF0-4FF5-84B5-9C365364CF84}"/>
              </a:ext>
            </a:extLst>
          </p:cNvPr>
          <p:cNvSpPr txBox="1"/>
          <p:nvPr/>
        </p:nvSpPr>
        <p:spPr>
          <a:xfrm>
            <a:off x="7008812" y="35814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Teacher Demonstration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Material exploration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Group Projects and Individual Studio Time with Scaffolding</a:t>
            </a:r>
          </a:p>
        </p:txBody>
      </p:sp>
    </p:spTree>
    <p:extLst>
      <p:ext uri="{BB962C8B-B14F-4D97-AF65-F5344CB8AC3E}">
        <p14:creationId xmlns:p14="http://schemas.microsoft.com/office/powerpoint/2010/main" val="3819310777"/>
      </p:ext>
    </p:extLst>
  </p:cSld>
  <p:clrMapOvr>
    <a:masterClrMapping/>
  </p:clrMapOvr>
  <p:transition advClick="0" advTm="15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Technology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08" y="1647922"/>
            <a:ext cx="10563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7.3 Utilize technology to manage and communicate information</a:t>
            </a:r>
            <a:r>
              <a:rPr lang="en-US" dirty="0"/>
              <a:t>.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B2C593-313A-49D0-9C2D-BE087C6332B5}"/>
              </a:ext>
            </a:extLst>
          </p:cNvPr>
          <p:cNvSpPr txBox="1"/>
          <p:nvPr/>
        </p:nvSpPr>
        <p:spPr>
          <a:xfrm>
            <a:off x="1065212" y="34290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VIRTUAL REALITY (EDUC 331)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360 Videos and Photos from around the world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Virtual Field Trips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E16B1E-5102-475C-A74C-34CBC87C7FA6}"/>
              </a:ext>
            </a:extLst>
          </p:cNvPr>
          <p:cNvSpPr txBox="1"/>
          <p:nvPr/>
        </p:nvSpPr>
        <p:spPr>
          <a:xfrm>
            <a:off x="6780212" y="35814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Virtual Field Trips to MANY Art Museums or sites that are important to the lesson being taught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458362"/>
      </p:ext>
    </p:extLst>
  </p:cSld>
  <p:clrMapOvr>
    <a:masterClrMapping/>
  </p:clrMapOvr>
  <p:transition advClick="0" advTm="15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Technology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08" y="1647922"/>
            <a:ext cx="10563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7.3 Utilize technology to manage and communicate information</a:t>
            </a:r>
            <a:r>
              <a:rPr lang="en-US" dirty="0"/>
              <a:t>.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584441" y="267766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69284B-1A91-4F41-8ACF-63511A567A15}"/>
              </a:ext>
            </a:extLst>
          </p:cNvPr>
          <p:cNvSpPr txBox="1"/>
          <p:nvPr/>
        </p:nvSpPr>
        <p:spPr>
          <a:xfrm>
            <a:off x="7089141" y="3619325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ADOBE DRAW and SKETCHUP</a:t>
            </a:r>
          </a:p>
          <a:p>
            <a:r>
              <a:rPr lang="en-US" sz="2400" b="1" dirty="0">
                <a:latin typeface="Abadi Extra Light" panose="020B0204020104020204" pitchFamily="34" charset="0"/>
              </a:rPr>
              <a:t>-Two and three dimensional software that students can use to create art.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C6691D-49E4-4A1F-BEC4-7502A0B36DFC}"/>
              </a:ext>
            </a:extLst>
          </p:cNvPr>
          <p:cNvSpPr txBox="1"/>
          <p:nvPr/>
        </p:nvSpPr>
        <p:spPr>
          <a:xfrm>
            <a:off x="1217612" y="3621545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TECHNOLOGY STATION (ART 325)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Students can rotate in groups to visit the Technology Station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Introduces Electronic Art and Graphic Design</a:t>
            </a:r>
          </a:p>
        </p:txBody>
      </p:sp>
    </p:spTree>
    <p:extLst>
      <p:ext uri="{BB962C8B-B14F-4D97-AF65-F5344CB8AC3E}">
        <p14:creationId xmlns:p14="http://schemas.microsoft.com/office/powerpoint/2010/main" val="1875061921"/>
      </p:ext>
    </p:extLst>
  </p:cSld>
  <p:clrMapOvr>
    <a:masterClrMapping/>
  </p:clrMapOvr>
  <p:transition advClick="0" advTm="15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Democracy, Educational, Governance and Careers in Teaching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08" y="1647922"/>
            <a:ext cx="10563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8.2 Model, and develop on the part of the students, positive behavior and respect for the rights of others, and those moral standards necessary for personal, family and community well-being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E68AA5-7E40-48D4-AB41-8BEFB4CE2688}"/>
              </a:ext>
            </a:extLst>
          </p:cNvPr>
          <p:cNvSpPr txBox="1"/>
          <p:nvPr/>
        </p:nvSpPr>
        <p:spPr>
          <a:xfrm>
            <a:off x="920751" y="3507674"/>
            <a:ext cx="4190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CIRCLE UP (EDUC 350)</a:t>
            </a:r>
          </a:p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- Being honest, expressing feelings</a:t>
            </a:r>
          </a:p>
          <a:p>
            <a:pPr algn="ctr"/>
            <a:endParaRPr lang="en-US" sz="2400" b="1" dirty="0">
              <a:latin typeface="Abadi Extra Light" panose="020B0204020104020204" pitchFamily="34" charset="0"/>
            </a:endParaRPr>
          </a:p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- Creates mindfulness and awareness.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40BD87-AA1C-4535-9E85-CE6D1214E2A3}"/>
              </a:ext>
            </a:extLst>
          </p:cNvPr>
          <p:cNvSpPr txBox="1"/>
          <p:nvPr/>
        </p:nvSpPr>
        <p:spPr>
          <a:xfrm>
            <a:off x="7237412" y="3556005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In general, helps students be aware of their peers feelings and mental health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Creates a strong, family-like environment.</a:t>
            </a:r>
          </a:p>
        </p:txBody>
      </p:sp>
    </p:spTree>
    <p:extLst>
      <p:ext uri="{BB962C8B-B14F-4D97-AF65-F5344CB8AC3E}">
        <p14:creationId xmlns:p14="http://schemas.microsoft.com/office/powerpoint/2010/main" val="2186905871"/>
      </p:ext>
    </p:extLst>
  </p:cSld>
  <p:clrMapOvr>
    <a:masterClrMapping/>
  </p:clrMapOvr>
  <p:transition advClick="0" advTm="15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Democracy, Educational, Governance and Careers in Teaching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08" y="1647922"/>
            <a:ext cx="10563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8.2 Model, and develop on the part of the students, positive behavior and respect for the rights of others, and those moral standards necessary for personal, family and community well-being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8DE4CB-4ACC-4E9F-B9AA-3E167405AEAA}"/>
              </a:ext>
            </a:extLst>
          </p:cNvPr>
          <p:cNvSpPr txBox="1"/>
          <p:nvPr/>
        </p:nvSpPr>
        <p:spPr>
          <a:xfrm>
            <a:off x="1141412" y="35814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Mindful Minute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Meditation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Silence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Breathing Techniques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88AE30-93B1-4CD4-8D73-F901C03D444B}"/>
              </a:ext>
            </a:extLst>
          </p:cNvPr>
          <p:cNvSpPr txBox="1"/>
          <p:nvPr/>
        </p:nvSpPr>
        <p:spPr>
          <a:xfrm>
            <a:off x="7008812" y="35052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Every week, do a mindful minute as a class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OR if it is a chaotic or bad day</a:t>
            </a:r>
          </a:p>
        </p:txBody>
      </p:sp>
    </p:spTree>
    <p:extLst>
      <p:ext uri="{BB962C8B-B14F-4D97-AF65-F5344CB8AC3E}">
        <p14:creationId xmlns:p14="http://schemas.microsoft.com/office/powerpoint/2010/main" val="479459634"/>
      </p:ext>
    </p:extLst>
  </p:cSld>
  <p:clrMapOvr>
    <a:masterClrMapping/>
  </p:clrMapOvr>
  <p:transition advClick="0" advTm="15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888AE30-93B1-4CD4-8D73-F901C03D444B}"/>
              </a:ext>
            </a:extLst>
          </p:cNvPr>
          <p:cNvSpPr txBox="1"/>
          <p:nvPr/>
        </p:nvSpPr>
        <p:spPr>
          <a:xfrm>
            <a:off x="989012" y="685800"/>
            <a:ext cx="1021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badi Extra Light" panose="020B0204020104020204" pitchFamily="34" charset="0"/>
              </a:rPr>
              <a:t>CREDITS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EDUC 350 - Josh Swann and Rebecca </a:t>
            </a:r>
            <a:r>
              <a:rPr lang="en-US" sz="2400" b="1" dirty="0" err="1">
                <a:latin typeface="Abadi Extra Light" panose="020B0204020104020204" pitchFamily="34" charset="0"/>
              </a:rPr>
              <a:t>Knips</a:t>
            </a:r>
            <a:endParaRPr lang="en-US" sz="2400" b="1" dirty="0">
              <a:latin typeface="Abadi Extra Light" panose="020B0204020104020204" pitchFamily="34" charset="0"/>
            </a:endParaRP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Teach Like A Champion 2.0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EDUC 340 – Debbie Holman and Nicole </a:t>
            </a:r>
            <a:r>
              <a:rPr lang="en-US" sz="2400" b="1" dirty="0" err="1">
                <a:latin typeface="Abadi Extra Light" panose="020B0204020104020204" pitchFamily="34" charset="0"/>
              </a:rPr>
              <a:t>Orswell</a:t>
            </a:r>
            <a:endParaRPr lang="en-US" sz="2400" b="1" dirty="0">
              <a:latin typeface="Abadi Extra Light" panose="020B0204020104020204" pitchFamily="34" charset="0"/>
            </a:endParaRP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ART 325 – Patrick Fahey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Wellington Middle School Art Teacher – Jenna Riep</a:t>
            </a:r>
          </a:p>
        </p:txBody>
      </p:sp>
    </p:spTree>
    <p:extLst>
      <p:ext uri="{BB962C8B-B14F-4D97-AF65-F5344CB8AC3E}">
        <p14:creationId xmlns:p14="http://schemas.microsoft.com/office/powerpoint/2010/main" val="1849013476"/>
      </p:ext>
    </p:extLst>
  </p:cSld>
  <p:clrMapOvr>
    <a:masterClrMapping/>
  </p:clrMapOvr>
  <p:transition advClick="0" advTm="15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Classroom and Instructional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11" y="1616496"/>
            <a:ext cx="10563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Abadi Extra Light" panose="020B0204020104020204" pitchFamily="34" charset="0"/>
                <a:ea typeface="Gadugi" panose="020B0502040204020203" pitchFamily="34" charset="0"/>
              </a:rPr>
              <a:t>5.1 Create a learning environment characterized by acceptable student behavior, efficient use of time, and disciplined acquisition of knowledge, skills, and understanding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020A2D-144F-4C90-8F73-5626E8EAE011}"/>
              </a:ext>
            </a:extLst>
          </p:cNvPr>
          <p:cNvSpPr txBox="1"/>
          <p:nvPr/>
        </p:nvSpPr>
        <p:spPr>
          <a:xfrm>
            <a:off x="1141412" y="3505200"/>
            <a:ext cx="4038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badi Extra Light" panose="020B0204020104020204" pitchFamily="34" charset="0"/>
              </a:rPr>
              <a:t>JOY FACTOR (TLAC)</a:t>
            </a:r>
          </a:p>
          <a:p>
            <a:pPr marL="342900" indent="-342900">
              <a:buFontTx/>
              <a:buChar char="-"/>
            </a:pPr>
            <a:r>
              <a:rPr lang="en-US" sz="2200" b="1" dirty="0">
                <a:latin typeface="Abadi Extra Light" panose="020B0204020104020204" pitchFamily="34" charset="0"/>
              </a:rPr>
              <a:t>Introduces learning and exploring in a fun perspective.</a:t>
            </a:r>
          </a:p>
          <a:p>
            <a:pPr marL="342900" indent="-342900">
              <a:buFontTx/>
              <a:buChar char="-"/>
            </a:pPr>
            <a:r>
              <a:rPr lang="en-US" sz="2200" b="1" dirty="0">
                <a:latin typeface="Abadi Extra Light" panose="020B0204020104020204" pitchFamily="34" charset="0"/>
              </a:rPr>
              <a:t>Humor</a:t>
            </a:r>
          </a:p>
          <a:p>
            <a:pPr marL="342900" indent="-342900">
              <a:buFontTx/>
              <a:buChar char="-"/>
            </a:pPr>
            <a:r>
              <a:rPr lang="en-US" sz="2200" b="1" dirty="0">
                <a:latin typeface="Abadi Extra Light" panose="020B0204020104020204" pitchFamily="34" charset="0"/>
              </a:rPr>
              <a:t>Breaks down barriers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822EB6-C87A-4980-9DF9-5C1A0DA48E82}"/>
              </a:ext>
            </a:extLst>
          </p:cNvPr>
          <p:cNvSpPr txBox="1"/>
          <p:nvPr/>
        </p:nvSpPr>
        <p:spPr>
          <a:xfrm>
            <a:off x="7008812" y="36576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- Interactive Sensory Activities to learn about Color Theory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- Storytelling through art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- Funny Drawing Exercises</a:t>
            </a:r>
          </a:p>
        </p:txBody>
      </p:sp>
    </p:spTree>
    <p:extLst>
      <p:ext uri="{BB962C8B-B14F-4D97-AF65-F5344CB8AC3E}">
        <p14:creationId xmlns:p14="http://schemas.microsoft.com/office/powerpoint/2010/main" val="711182959"/>
      </p:ext>
    </p:extLst>
  </p:cSld>
  <p:clrMapOvr>
    <a:masterClrMapping/>
  </p:clrMapOvr>
  <p:transition advClick="0" advTm="15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Classroom and Instructional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11" y="1616496"/>
            <a:ext cx="10563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Abadi Extra Light" panose="020B0204020104020204" pitchFamily="34" charset="0"/>
                <a:ea typeface="Gadugi" panose="020B0502040204020203" pitchFamily="34" charset="0"/>
              </a:rPr>
              <a:t>5.1 Create a learning environment characterized by acceptable student behavior, efficient use of time, and disciplined acquisition of knowledge, skills, and understanding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584441" y="267766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C3E264-9572-4E44-AEA0-E45723532085}"/>
              </a:ext>
            </a:extLst>
          </p:cNvPr>
          <p:cNvSpPr txBox="1"/>
          <p:nvPr/>
        </p:nvSpPr>
        <p:spPr>
          <a:xfrm>
            <a:off x="1065212" y="35814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MAKE COMPLIANCE VISIBLE (TLAC)</a:t>
            </a:r>
          </a:p>
          <a:p>
            <a:r>
              <a:rPr lang="en-US" sz="2400" b="1" dirty="0">
                <a:latin typeface="Abadi Extra Light" panose="020B0204020104020204" pitchFamily="34" charset="0"/>
              </a:rPr>
              <a:t>- Following through a request in a visible, quick way.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3F3F17-648F-4B6B-A1E0-9B70A951C8CF}"/>
              </a:ext>
            </a:extLst>
          </p:cNvPr>
          <p:cNvSpPr txBox="1"/>
          <p:nvPr/>
        </p:nvSpPr>
        <p:spPr>
          <a:xfrm>
            <a:off x="6780212" y="3505200"/>
            <a:ext cx="43434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- Asking students to do specific tasks in the classroom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- Efficient Clean up – Assign Teams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- Give students responsibility for the classroom and materials</a:t>
            </a:r>
          </a:p>
        </p:txBody>
      </p:sp>
    </p:spTree>
    <p:extLst>
      <p:ext uri="{BB962C8B-B14F-4D97-AF65-F5344CB8AC3E}">
        <p14:creationId xmlns:p14="http://schemas.microsoft.com/office/powerpoint/2010/main" val="3656624521"/>
      </p:ext>
    </p:extLst>
  </p:cSld>
  <p:clrMapOvr>
    <a:masterClrMapping/>
  </p:clrMapOvr>
  <p:transition advClick="0" advTm="1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Classroom and Instructional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11" y="1616496"/>
            <a:ext cx="10563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5.3 Apply appropriate intervention strategies and practice to ensure a successful learning environment.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656B2-CDFE-4017-87F7-88050A297042}"/>
              </a:ext>
            </a:extLst>
          </p:cNvPr>
          <p:cNvSpPr txBox="1"/>
          <p:nvPr/>
        </p:nvSpPr>
        <p:spPr>
          <a:xfrm>
            <a:off x="989012" y="34290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LEAST INVASIVE INTERVENTION (TLAC)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Most subtle way to correct off-taskers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Maximizes teaching 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9D48D-FA52-4284-8B16-67D0DA228E9A}"/>
              </a:ext>
            </a:extLst>
          </p:cNvPr>
          <p:cNvSpPr txBox="1"/>
          <p:nvPr/>
        </p:nvSpPr>
        <p:spPr>
          <a:xfrm>
            <a:off x="6704012" y="3581400"/>
            <a:ext cx="44958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Use anonymous individual correction OR make it private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Tapping desk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Checking Attending Skills</a:t>
            </a:r>
          </a:p>
        </p:txBody>
      </p:sp>
    </p:spTree>
    <p:extLst>
      <p:ext uri="{BB962C8B-B14F-4D97-AF65-F5344CB8AC3E}">
        <p14:creationId xmlns:p14="http://schemas.microsoft.com/office/powerpoint/2010/main" val="3215569821"/>
      </p:ext>
    </p:extLst>
  </p:cSld>
  <p:clrMapOvr>
    <a:masterClrMapping/>
  </p:clrMapOvr>
  <p:transition advClick="0" advTm="15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Classroom and Instructional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11" y="1616496"/>
            <a:ext cx="10563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5.3 Apply appropriate intervention strategies and practice to ensure a successful learning environment.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1B750C-1FC6-4AFD-A413-C8EA79F63A6D}"/>
              </a:ext>
            </a:extLst>
          </p:cNvPr>
          <p:cNvSpPr txBox="1"/>
          <p:nvPr/>
        </p:nvSpPr>
        <p:spPr>
          <a:xfrm>
            <a:off x="1065212" y="35052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FIRM, CALM, FINESSE (TLAC)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Establish an environment of purpose and respect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Value purpose over power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0971B6-9103-4EF2-A7FB-2DE7933066E4}"/>
              </a:ext>
            </a:extLst>
          </p:cNvPr>
          <p:cNvSpPr txBox="1"/>
          <p:nvPr/>
        </p:nvSpPr>
        <p:spPr>
          <a:xfrm>
            <a:off x="6856412" y="3581400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Practice before something happens so that I can catch it early OR speak to them saying, “I am aware you are upset, but we practiced how’d you’d handle this. Let me see you do that now.”</a:t>
            </a:r>
          </a:p>
        </p:txBody>
      </p:sp>
    </p:spTree>
    <p:extLst>
      <p:ext uri="{BB962C8B-B14F-4D97-AF65-F5344CB8AC3E}">
        <p14:creationId xmlns:p14="http://schemas.microsoft.com/office/powerpoint/2010/main" val="2488632583"/>
      </p:ext>
    </p:extLst>
  </p:cSld>
  <p:clrMapOvr>
    <a:masterClrMapping/>
  </p:clrMapOvr>
  <p:transition advClick="0" advTm="15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Classroom and Instructional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11" y="1616496"/>
            <a:ext cx="10563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5.8 Communicate with parents and guardians effectively in order to involve them as participants and partners in student learning.</a:t>
            </a:r>
          </a:p>
          <a:p>
            <a:pPr algn="ctr"/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F1EDC8-3CBD-490C-A846-34DC29BE526F}"/>
              </a:ext>
            </a:extLst>
          </p:cNvPr>
          <p:cNvSpPr txBox="1"/>
          <p:nvPr/>
        </p:nvSpPr>
        <p:spPr>
          <a:xfrm>
            <a:off x="1217612" y="35814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STUDENT LED CONFERENCES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Students prepare a presentation on each class and explain what they have done to receive that grade.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Present to parent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53FE5-1241-4159-A03A-A10C9DE20B64}"/>
              </a:ext>
            </a:extLst>
          </p:cNvPr>
          <p:cNvSpPr txBox="1"/>
          <p:nvPr/>
        </p:nvSpPr>
        <p:spPr>
          <a:xfrm>
            <a:off x="6932612" y="35814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Students include information about their art class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Present a project they thought they grew the most in so far</a:t>
            </a:r>
          </a:p>
        </p:txBody>
      </p:sp>
    </p:spTree>
    <p:extLst>
      <p:ext uri="{BB962C8B-B14F-4D97-AF65-F5344CB8AC3E}">
        <p14:creationId xmlns:p14="http://schemas.microsoft.com/office/powerpoint/2010/main" val="3890059213"/>
      </p:ext>
    </p:extLst>
  </p:cSld>
  <p:clrMapOvr>
    <a:masterClrMapping/>
  </p:clrMapOvr>
  <p:transition advClick="0" advTm="15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Classroom and Instructional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11" y="1616496"/>
            <a:ext cx="10563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5.8 Communicate with parents and guardians effectively in order to involve them as participants and partners in student learning.</a:t>
            </a:r>
          </a:p>
          <a:p>
            <a:pPr algn="ctr"/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AF723D-8F21-4996-851D-BF2B7464DE07}"/>
              </a:ext>
            </a:extLst>
          </p:cNvPr>
          <p:cNvSpPr txBox="1"/>
          <p:nvPr/>
        </p:nvSpPr>
        <p:spPr>
          <a:xfrm>
            <a:off x="7190904" y="3666075"/>
            <a:ext cx="3932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NIGHT OF THE ARTS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A night where students’ artwork is celebrated</a:t>
            </a:r>
          </a:p>
          <a:p>
            <a:pPr marL="342900" indent="-342900">
              <a:buFontTx/>
              <a:buChar char="-"/>
            </a:pPr>
            <a:r>
              <a:rPr lang="en-US" sz="2400" b="1" u="sng" dirty="0">
                <a:latin typeface="Abadi Extra Light" panose="020B0204020104020204" pitchFamily="34" charset="0"/>
              </a:rPr>
              <a:t>Art process </a:t>
            </a:r>
            <a:r>
              <a:rPr lang="en-US" sz="2400" b="1" dirty="0">
                <a:latin typeface="Abadi Extra Light" panose="020B0204020104020204" pitchFamily="34" charset="0"/>
              </a:rPr>
              <a:t>and Artist Statement included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4C80A2-8D9C-4BC6-A8B9-EDAD629AEAB2}"/>
              </a:ext>
            </a:extLst>
          </p:cNvPr>
          <p:cNvSpPr txBox="1"/>
          <p:nvPr/>
        </p:nvSpPr>
        <p:spPr>
          <a:xfrm>
            <a:off x="1065213" y="3581400"/>
            <a:ext cx="4190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SCHOOL ART GALLERY</a:t>
            </a:r>
          </a:p>
          <a:p>
            <a:r>
              <a:rPr lang="en-US" sz="2400" b="1" dirty="0">
                <a:latin typeface="Abadi Extra Light" panose="020B0204020104020204" pitchFamily="34" charset="0"/>
              </a:rPr>
              <a:t>- Parents and family can come see the work the students have worked on during the span of the semester.</a:t>
            </a:r>
          </a:p>
        </p:txBody>
      </p:sp>
    </p:spTree>
    <p:extLst>
      <p:ext uri="{BB962C8B-B14F-4D97-AF65-F5344CB8AC3E}">
        <p14:creationId xmlns:p14="http://schemas.microsoft.com/office/powerpoint/2010/main" val="3444407085"/>
      </p:ext>
    </p:extLst>
  </p:cSld>
  <p:clrMapOvr>
    <a:masterClrMapping/>
  </p:clrMapOvr>
  <p:transition advClick="0" advTm="15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Individualization of Instruction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08" y="1434065"/>
            <a:ext cx="10563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6.1 Employ a wide range of teaching techniques to match the intellectual, emotional, and social level of each student, and choose alternative teaching strategies and materials to achieve different curricular purposes.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A8C200-CD8A-44C7-B29C-8656F9BCEDDC}"/>
              </a:ext>
            </a:extLst>
          </p:cNvPr>
          <p:cNvSpPr txBox="1"/>
          <p:nvPr/>
        </p:nvSpPr>
        <p:spPr>
          <a:xfrm>
            <a:off x="989012" y="35052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DIFFERENTIATED INSTRUCTION (ART 325)</a:t>
            </a:r>
          </a:p>
          <a:p>
            <a:r>
              <a:rPr lang="en-US" sz="2400" b="1" dirty="0">
                <a:latin typeface="Abadi Extra Light" panose="020B0204020104020204" pitchFamily="34" charset="0"/>
              </a:rPr>
              <a:t>- Creating a lesson with varied modes of delivery experiences or interactions.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5A54C0-A1F7-494C-8FB6-78A5121385D7}"/>
              </a:ext>
            </a:extLst>
          </p:cNvPr>
          <p:cNvSpPr txBox="1"/>
          <p:nvPr/>
        </p:nvSpPr>
        <p:spPr>
          <a:xfrm>
            <a:off x="7085012" y="3505200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Expressive Group Puzzle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Acknowledging the Four Learning Styles while creating a lesson.</a:t>
            </a:r>
          </a:p>
          <a:p>
            <a:r>
              <a:rPr lang="en-US" sz="2400" b="1" dirty="0">
                <a:latin typeface="Abadi Extra Light" panose="020B0204020104020204" pitchFamily="34" charset="0"/>
              </a:rPr>
              <a:t>- visual, kinesthetic, verbal, auditory</a:t>
            </a:r>
          </a:p>
        </p:txBody>
      </p:sp>
    </p:spTree>
    <p:extLst>
      <p:ext uri="{BB962C8B-B14F-4D97-AF65-F5344CB8AC3E}">
        <p14:creationId xmlns:p14="http://schemas.microsoft.com/office/powerpoint/2010/main" val="296101237"/>
      </p:ext>
    </p:extLst>
  </p:cSld>
  <p:clrMapOvr>
    <a:masterClrMapping/>
  </p:clrMapOvr>
  <p:transition advClick="0" advTm="15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0D1BCA5-EBBA-4940-B4CB-48250366B113}"/>
              </a:ext>
            </a:extLst>
          </p:cNvPr>
          <p:cNvGrpSpPr/>
          <p:nvPr/>
        </p:nvGrpSpPr>
        <p:grpSpPr>
          <a:xfrm>
            <a:off x="0" y="1"/>
            <a:ext cx="12188824" cy="6858000"/>
            <a:chOff x="0" y="1"/>
            <a:chExt cx="12188824" cy="6858000"/>
          </a:xfrm>
        </p:grpSpPr>
        <p:pic>
          <p:nvPicPr>
            <p:cNvPr id="2052" name="Picture 4" descr="Related image">
              <a:extLst>
                <a:ext uri="{FF2B5EF4-FFF2-40B4-BE49-F238E27FC236}">
                  <a16:creationId xmlns:a16="http://schemas.microsoft.com/office/drawing/2014/main" id="{B65F92FA-250E-4F3F-A3C9-3857E4357C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2" t="4950" r="5941" b="5941"/>
            <a:stretch/>
          </p:blipFill>
          <p:spPr bwMode="auto">
            <a:xfrm>
              <a:off x="0" y="1"/>
              <a:ext cx="1218882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519BD-62A9-4ACE-B782-8B14E4F8DB3A}"/>
                </a:ext>
              </a:extLst>
            </p:cNvPr>
            <p:cNvSpPr/>
            <p:nvPr/>
          </p:nvSpPr>
          <p:spPr>
            <a:xfrm>
              <a:off x="748360" y="457202"/>
              <a:ext cx="10692102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0434" y="534786"/>
            <a:ext cx="10627954" cy="1117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  <a:ea typeface="Gadugi" panose="020B0502040204020203" pitchFamily="34" charset="0"/>
              </a:rPr>
              <a:t>Knowledge of Individualization of Instruction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E28CF-8A26-4C3C-822A-DDBC3741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585" y="2743200"/>
            <a:ext cx="2971800" cy="493256"/>
          </a:xfrm>
          <a:solidFill>
            <a:schemeClr val="bg1">
              <a:alpha val="50000"/>
            </a:schemeClr>
          </a:solidFill>
          <a:ln w="41275">
            <a:solidFill>
              <a:srgbClr val="63CFC5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 Extra Light" panose="020B0204020104020204" pitchFamily="34" charset="0"/>
                <a:ea typeface="Gadugi" panose="020B0502040204020203" pitchFamily="34" charset="0"/>
              </a:rPr>
              <a:t>Strategy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FB070D-A942-4EF5-9640-4EFEFBD44ACC}"/>
              </a:ext>
            </a:extLst>
          </p:cNvPr>
          <p:cNvSpPr/>
          <p:nvPr/>
        </p:nvSpPr>
        <p:spPr>
          <a:xfrm>
            <a:off x="812508" y="1434065"/>
            <a:ext cx="10563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badi Extra Light" panose="020B0204020104020204" pitchFamily="34" charset="0"/>
              </a:rPr>
              <a:t>6.1 Employ a wide range of teaching techniques to match the intellectual, emotional, and social level of each student, and choose alternative teaching strategies and materials to achieve different curricular purposes.</a:t>
            </a:r>
            <a:endParaRPr lang="en-US" sz="2400" b="1" dirty="0">
              <a:latin typeface="Abadi Extra Light" panose="020B0204020104020204" pitchFamily="34" charset="0"/>
              <a:ea typeface="Gadugi" panose="020B050204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92E1FE-6E67-47FB-8D26-329A5ECF28D0}"/>
              </a:ext>
            </a:extLst>
          </p:cNvPr>
          <p:cNvSpPr txBox="1">
            <a:spLocks/>
          </p:cNvSpPr>
          <p:nvPr/>
        </p:nvSpPr>
        <p:spPr>
          <a:xfrm>
            <a:off x="7618412" y="2743200"/>
            <a:ext cx="2971800" cy="558796"/>
          </a:xfrm>
          <a:prstGeom prst="rect">
            <a:avLst/>
          </a:prstGeom>
          <a:solidFill>
            <a:schemeClr val="bg1">
              <a:alpha val="56000"/>
            </a:schemeClr>
          </a:solidFill>
          <a:ln w="41275">
            <a:solidFill>
              <a:srgbClr val="63CFC5"/>
            </a:solidFill>
          </a:ln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>
                <a:latin typeface="Abadi Extra Light" panose="020B0204020104020204" pitchFamily="34" charset="0"/>
              </a:rPr>
              <a:t>Applied to 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23FDD4-6E20-4214-87F0-AF7531D084D0}"/>
              </a:ext>
            </a:extLst>
          </p:cNvPr>
          <p:cNvSpPr txBox="1"/>
          <p:nvPr/>
        </p:nvSpPr>
        <p:spPr>
          <a:xfrm>
            <a:off x="989012" y="35052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 Extra Light" panose="020B0204020104020204" pitchFamily="34" charset="0"/>
              </a:rPr>
              <a:t>LEVEL 1, 2, AND 3 QUESTIONS (EDUC 340)</a:t>
            </a:r>
          </a:p>
          <a:p>
            <a:endParaRPr lang="en-US" sz="2400" b="1" dirty="0">
              <a:latin typeface="Abadi Extra Light" panose="020B0204020104020204" pitchFamily="34" charset="0"/>
            </a:endParaRPr>
          </a:p>
          <a:p>
            <a:r>
              <a:rPr lang="en-US" sz="2400" b="1" dirty="0">
                <a:latin typeface="Abadi Extra Light" panose="020B0204020104020204" pitchFamily="34" charset="0"/>
              </a:rPr>
              <a:t>Recall, infer, and transfer concepts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66E992-29F0-4F68-962B-967B79966104}"/>
              </a:ext>
            </a:extLst>
          </p:cNvPr>
          <p:cNvSpPr txBox="1"/>
          <p:nvPr/>
        </p:nvSpPr>
        <p:spPr>
          <a:xfrm>
            <a:off x="7008812" y="3657600"/>
            <a:ext cx="4191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When studying an artist, allow students to create different leveled questions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latin typeface="Abadi Extra Light" panose="020B0204020104020204" pitchFamily="34" charset="0"/>
              </a:rPr>
              <a:t>Then share to other students</a:t>
            </a:r>
          </a:p>
        </p:txBody>
      </p:sp>
    </p:spTree>
    <p:extLst>
      <p:ext uri="{BB962C8B-B14F-4D97-AF65-F5344CB8AC3E}">
        <p14:creationId xmlns:p14="http://schemas.microsoft.com/office/powerpoint/2010/main" val="757640278"/>
      </p:ext>
    </p:extLst>
  </p:cSld>
  <p:clrMapOvr>
    <a:masterClrMapping/>
  </p:clrMapOvr>
  <p:transition advClick="0" advTm="15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1172</Words>
  <Application>Microsoft Office PowerPoint</Application>
  <PresentationFormat>Custom</PresentationFormat>
  <Paragraphs>173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Abadi Extra Light</vt:lpstr>
      <vt:lpstr>Arial</vt:lpstr>
      <vt:lpstr>Calibri</vt:lpstr>
      <vt:lpstr>Calibri Light</vt:lpstr>
      <vt:lpstr>Century Gothic</vt:lpstr>
      <vt:lpstr>Office Theme</vt:lpstr>
      <vt:lpstr>IGNITE Toolbox Presentation</vt:lpstr>
      <vt:lpstr>Knowledge of Classroom and Instructional Management</vt:lpstr>
      <vt:lpstr>Knowledge of Classroom and Instructional Management</vt:lpstr>
      <vt:lpstr>Knowledge of Classroom and Instructional Management</vt:lpstr>
      <vt:lpstr>Knowledge of Classroom and Instructional Management</vt:lpstr>
      <vt:lpstr>Knowledge of Classroom and Instructional Management</vt:lpstr>
      <vt:lpstr>Knowledge of Classroom and Instructional Management</vt:lpstr>
      <vt:lpstr>Knowledge of Individualization of Instruction</vt:lpstr>
      <vt:lpstr>Knowledge of Individualization of Instruction</vt:lpstr>
      <vt:lpstr>Knowledge of Individualization of Instruction</vt:lpstr>
      <vt:lpstr>Knowledge of Individualization of Instruction</vt:lpstr>
      <vt:lpstr>Knowledge of Individualization of Instruction</vt:lpstr>
      <vt:lpstr>Knowledge of Individualization of Instruction</vt:lpstr>
      <vt:lpstr>Knowledge of Technology</vt:lpstr>
      <vt:lpstr>Knowledge of Technology</vt:lpstr>
      <vt:lpstr>Democracy, Educational, Governance and Careers in Teaching</vt:lpstr>
      <vt:lpstr>Democracy, Educational, Governance and Careers in Teaching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IGNITE Presentation</dc:title>
  <dc:creator>Kaley Hinchsliff</dc:creator>
  <cp:lastModifiedBy>Kaley Hinchsliff</cp:lastModifiedBy>
  <cp:revision>26</cp:revision>
  <dcterms:created xsi:type="dcterms:W3CDTF">2019-04-27T02:03:55Z</dcterms:created>
  <dcterms:modified xsi:type="dcterms:W3CDTF">2019-05-02T05:27:37Z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